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0" d="100"/>
          <a:sy n="180" d="100"/>
        </p:scale>
        <p:origin x="18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47e2ddbd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47e2ddbd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47e2ddbd8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47e2ddbd8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47e2ddbd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47e2ddbd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7ec768cb0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7ec768cb0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84213a8a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84213a8a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47e2ddbd8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47e2ddbd8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7ec768cb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7ec768cb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7ec768c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7ec768c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7ec768c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7ec768c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4213a8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84213a8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84213a8a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84213a8a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84213a8a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84213a8a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7e2ddb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47e2ddb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C6BC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5C6BC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rgbClr val="5C6BC0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5C6BC0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1A237E"/>
                </a:solidFill>
              </a:rPr>
              <a:t>Int -5</a:t>
            </a:r>
            <a:endParaRPr b="1">
              <a:solidFill>
                <a:srgbClr val="1A237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i="1">
                <a:solidFill>
                  <a:srgbClr val="3F51B5"/>
                </a:solidFill>
              </a:rPr>
              <a:t>Ein 3D D&amp;D Map Maker</a:t>
            </a:r>
            <a:endParaRPr sz="2900" i="1">
              <a:solidFill>
                <a:srgbClr val="3F51B5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5515050" y="46632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by Albrecht, Kaufmann, Lekomzew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625" y="156200"/>
            <a:ext cx="1967625" cy="19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500258" y="46307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256925" y="17995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WebSocket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80125" y="1659725"/>
            <a:ext cx="39927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WebSockets direkt zu dem WebService Programm beim Startup hinzugefügt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Middleware über middleware injection hinzugefügt</a:t>
            </a: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Benachritigt alle offenen Verbindungen, sobald eine POST oder PUT Methode aufgerufen wird.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Löscht der Verbindung sobald die Verbindung einmal geschlossen ist.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275663" y="39225"/>
            <a:ext cx="897600" cy="461700"/>
          </a:xfrm>
          <a:prstGeom prst="roundRect">
            <a:avLst>
              <a:gd name="adj" fmla="val 16667"/>
            </a:avLst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Start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194413" y="710350"/>
            <a:ext cx="1060125" cy="552750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input:</a:t>
            </a:r>
            <a:endParaRPr sz="9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HTTP Request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5224075" y="1472525"/>
            <a:ext cx="1000800" cy="918900"/>
          </a:xfrm>
          <a:prstGeom prst="diamond">
            <a:avLst/>
          </a:prstGeom>
          <a:solidFill>
            <a:srgbClr val="8C9EFF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" name="Google Shape;190;p23"/>
          <p:cNvSpPr txBox="1"/>
          <p:nvPr/>
        </p:nvSpPr>
        <p:spPr>
          <a:xfrm>
            <a:off x="5136775" y="1654925"/>
            <a:ext cx="117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 Path=/ws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4939100" y="2576025"/>
            <a:ext cx="1598100" cy="918900"/>
          </a:xfrm>
          <a:prstGeom prst="diamond">
            <a:avLst/>
          </a:prstGeom>
          <a:solidFill>
            <a:srgbClr val="8C9EFF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" name="Google Shape;192;p23"/>
          <p:cNvSpPr txBox="1"/>
          <p:nvPr/>
        </p:nvSpPr>
        <p:spPr>
          <a:xfrm>
            <a:off x="4939100" y="2770521"/>
            <a:ext cx="15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Request.Type= </a:t>
            </a:r>
            <a:r>
              <a:rPr lang="de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WebSocketRequest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7974825" y="1698725"/>
            <a:ext cx="1000800" cy="4665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call next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7020375" y="2725563"/>
            <a:ext cx="1175400" cy="619825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solidFill>
                  <a:srgbClr val="FFFFFF"/>
                </a:solidFill>
              </a:rPr>
              <a:t>output:</a:t>
            </a:r>
            <a:endParaRPr sz="9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solidFill>
                  <a:srgbClr val="FFFFFF"/>
                </a:solidFill>
              </a:rPr>
              <a:t>HTTP Response 403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5208050" y="3726538"/>
            <a:ext cx="1060200" cy="5541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24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Accept Websocket Connection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139200" y="4512275"/>
            <a:ext cx="1175400" cy="517300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240000" algn="bl" rotWithShape="0">
              <a:srgbClr val="000000">
                <a:alpha val="5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</a:rPr>
              <a:t>output: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</a:rPr>
              <a:t>SessionKey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6608475" y="4633100"/>
            <a:ext cx="897600" cy="461700"/>
          </a:xfrm>
          <a:prstGeom prst="roundRect">
            <a:avLst>
              <a:gd name="adj" fmla="val 16667"/>
            </a:avLst>
          </a:prstGeom>
          <a:solidFill>
            <a:srgbClr val="3F51B5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End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8" name="Google Shape;198;p23"/>
          <p:cNvCxnSpPr>
            <a:stCxn id="187" idx="2"/>
            <a:endCxn id="188" idx="1"/>
          </p:cNvCxnSpPr>
          <p:nvPr/>
        </p:nvCxnSpPr>
        <p:spPr>
          <a:xfrm>
            <a:off x="5724463" y="500925"/>
            <a:ext cx="0" cy="2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3"/>
          <p:cNvCxnSpPr>
            <a:stCxn id="188" idx="4"/>
            <a:endCxn id="189" idx="0"/>
          </p:cNvCxnSpPr>
          <p:nvPr/>
        </p:nvCxnSpPr>
        <p:spPr>
          <a:xfrm>
            <a:off x="5724475" y="1263100"/>
            <a:ext cx="0" cy="2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3"/>
          <p:cNvCxnSpPr>
            <a:stCxn id="189" idx="2"/>
            <a:endCxn id="191" idx="0"/>
          </p:cNvCxnSpPr>
          <p:nvPr/>
        </p:nvCxnSpPr>
        <p:spPr>
          <a:xfrm>
            <a:off x="5724475" y="2391425"/>
            <a:ext cx="13800" cy="1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3"/>
          <p:cNvSpPr txBox="1"/>
          <p:nvPr/>
        </p:nvSpPr>
        <p:spPr>
          <a:xfrm>
            <a:off x="5761325" y="23133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3"/>
          <p:cNvCxnSpPr>
            <a:stCxn id="191" idx="2"/>
            <a:endCxn id="195" idx="0"/>
          </p:cNvCxnSpPr>
          <p:nvPr/>
        </p:nvCxnSpPr>
        <p:spPr>
          <a:xfrm>
            <a:off x="5738150" y="3494925"/>
            <a:ext cx="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3"/>
          <p:cNvCxnSpPr>
            <a:stCxn id="195" idx="2"/>
            <a:endCxn id="196" idx="1"/>
          </p:cNvCxnSpPr>
          <p:nvPr/>
        </p:nvCxnSpPr>
        <p:spPr>
          <a:xfrm flipH="1">
            <a:off x="5727050" y="4280638"/>
            <a:ext cx="111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3"/>
          <p:cNvSpPr txBox="1"/>
          <p:nvPr/>
        </p:nvSpPr>
        <p:spPr>
          <a:xfrm>
            <a:off x="5765427" y="3410638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1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3"/>
          <p:cNvCxnSpPr>
            <a:stCxn id="192" idx="3"/>
            <a:endCxn id="194" idx="2"/>
          </p:cNvCxnSpPr>
          <p:nvPr/>
        </p:nvCxnSpPr>
        <p:spPr>
          <a:xfrm>
            <a:off x="6492200" y="3032121"/>
            <a:ext cx="6456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3"/>
          <p:cNvSpPr txBox="1"/>
          <p:nvPr/>
        </p:nvSpPr>
        <p:spPr>
          <a:xfrm>
            <a:off x="6655625" y="27705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3"/>
          <p:cNvCxnSpPr>
            <a:endCxn id="193" idx="1"/>
          </p:cNvCxnSpPr>
          <p:nvPr/>
        </p:nvCxnSpPr>
        <p:spPr>
          <a:xfrm>
            <a:off x="6179625" y="1927775"/>
            <a:ext cx="17952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3"/>
          <p:cNvSpPr txBox="1"/>
          <p:nvPr/>
        </p:nvSpPr>
        <p:spPr>
          <a:xfrm>
            <a:off x="7422675" y="16597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3"/>
          <p:cNvCxnSpPr>
            <a:stCxn id="193" idx="2"/>
            <a:endCxn id="185" idx="1"/>
          </p:cNvCxnSpPr>
          <p:nvPr/>
        </p:nvCxnSpPr>
        <p:spPr>
          <a:xfrm flipH="1">
            <a:off x="8472525" y="2165225"/>
            <a:ext cx="2700" cy="26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3"/>
          <p:cNvCxnSpPr>
            <a:stCxn id="185" idx="1"/>
            <a:endCxn id="197" idx="3"/>
          </p:cNvCxnSpPr>
          <p:nvPr/>
        </p:nvCxnSpPr>
        <p:spPr>
          <a:xfrm flipH="1">
            <a:off x="7506158" y="4860017"/>
            <a:ext cx="966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6374775" y="4945300"/>
            <a:ext cx="2337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3"/>
          <p:cNvCxnSpPr>
            <a:stCxn id="196" idx="5"/>
          </p:cNvCxnSpPr>
          <p:nvPr/>
        </p:nvCxnSpPr>
        <p:spPr>
          <a:xfrm>
            <a:off x="6197060" y="4770925"/>
            <a:ext cx="1908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6381300" y="4776200"/>
            <a:ext cx="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3"/>
          <p:cNvCxnSpPr>
            <a:stCxn id="194" idx="3"/>
          </p:cNvCxnSpPr>
          <p:nvPr/>
        </p:nvCxnSpPr>
        <p:spPr>
          <a:xfrm>
            <a:off x="7490535" y="3345388"/>
            <a:ext cx="3000" cy="7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3"/>
          <p:cNvCxnSpPr/>
          <p:nvPr/>
        </p:nvCxnSpPr>
        <p:spPr>
          <a:xfrm rot="10800000">
            <a:off x="7070800" y="4106350"/>
            <a:ext cx="41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>
            <a:endCxn id="197" idx="0"/>
          </p:cNvCxnSpPr>
          <p:nvPr/>
        </p:nvCxnSpPr>
        <p:spPr>
          <a:xfrm flipH="1">
            <a:off x="7057275" y="4099700"/>
            <a:ext cx="690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1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3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6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9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4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190" grpId="0"/>
      <p:bldP spid="191" grpId="0" animBg="1"/>
      <p:bldP spid="192" grpId="0"/>
      <p:bldP spid="193" grpId="0" animBg="1"/>
      <p:bldP spid="194" grpId="0" animBg="1"/>
      <p:bldP spid="195" grpId="0" animBg="1"/>
      <p:bldP spid="196" grpId="0" animBg="1"/>
      <p:bldP spid="197" grpId="0" animBg="1"/>
      <p:bldP spid="201" grpId="0"/>
      <p:bldP spid="204" grpId="0"/>
      <p:bldP spid="206" grpId="0"/>
      <p:bldP spid="2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Management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6162550" y="1561725"/>
            <a:ext cx="1000800" cy="4665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5271250" y="2274825"/>
            <a:ext cx="1391700" cy="46650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FFFF"/>
                </a:solidFill>
              </a:rPr>
              <a:t>Username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308550" y="2347825"/>
            <a:ext cx="643200" cy="39360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u="sng">
                <a:solidFill>
                  <a:srgbClr val="FFFFFF"/>
                </a:solidFill>
              </a:rPr>
              <a:t>Nr</a:t>
            </a:r>
            <a:endParaRPr sz="1300" u="sng">
              <a:solidFill>
                <a:srgbClr val="FFFFFF"/>
              </a:solidFill>
            </a:endParaRPr>
          </a:p>
        </p:txBody>
      </p:sp>
      <p:cxnSp>
        <p:nvCxnSpPr>
          <p:cNvPr id="226" name="Google Shape;226;p24"/>
          <p:cNvCxnSpPr>
            <a:stCxn id="223" idx="2"/>
            <a:endCxn id="224" idx="0"/>
          </p:cNvCxnSpPr>
          <p:nvPr/>
        </p:nvCxnSpPr>
        <p:spPr>
          <a:xfrm flipH="1">
            <a:off x="5967250" y="2028225"/>
            <a:ext cx="695700" cy="246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4"/>
          <p:cNvCxnSpPr>
            <a:stCxn id="223" idx="2"/>
            <a:endCxn id="225" idx="1"/>
          </p:cNvCxnSpPr>
          <p:nvPr/>
        </p:nvCxnSpPr>
        <p:spPr>
          <a:xfrm>
            <a:off x="6662950" y="2028225"/>
            <a:ext cx="739800" cy="377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297500" y="1448325"/>
            <a:ext cx="37065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Datenbank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wird lokal bei Server startup erstellt 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verwaltet über manuell erstellte Methode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Anmeldung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benötigt gültigen Username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erstellt WebSocket Verbindung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Zuweisung User &lt;-&gt; Connection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WebService Schnittstellen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GET: Rückgabe aller derzeit angemeldeten User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POST: Registrieren eines neuen Users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200"/>
              <a:buFont typeface="Roboto"/>
              <a:buChar char="-"/>
            </a:pPr>
            <a:endParaRPr sz="12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  <p:bldP spid="224" grpId="0" animBg="1"/>
      <p:bldP spid="2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Unity -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Verbindung</a:t>
            </a: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2"/>
          </p:nvPr>
        </p:nvSpPr>
        <p:spPr>
          <a:xfrm>
            <a:off x="233400" y="1770450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Zum Holen und Senden von Daten REST API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WebSocket informiert wenn neue daten verfügbar sind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WebSocket Client in Konsolen Applikation  ausgelagert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Informationsaustausch zwischen WebSocket Client und Unity Client über Dateien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6126696" y="1132263"/>
            <a:ext cx="2654100" cy="2441700"/>
          </a:xfrm>
          <a:prstGeom prst="rect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4785250" y="1132275"/>
            <a:ext cx="1341600" cy="2441700"/>
          </a:xfrm>
          <a:prstGeom prst="rect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450" y="2419315"/>
            <a:ext cx="1185474" cy="9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249" y="2389368"/>
            <a:ext cx="873013" cy="84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49" y="1368667"/>
            <a:ext cx="873014" cy="70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1525" y="2487143"/>
            <a:ext cx="740388" cy="81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9463" y="1264044"/>
            <a:ext cx="991546" cy="8135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5"/>
          <p:cNvCxnSpPr/>
          <p:nvPr/>
        </p:nvCxnSpPr>
        <p:spPr>
          <a:xfrm rot="10800000" flipH="1">
            <a:off x="7435959" y="3022977"/>
            <a:ext cx="541500" cy="531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43" name="Google Shape;243;p25"/>
          <p:cNvCxnSpPr>
            <a:stCxn id="244" idx="1"/>
          </p:cNvCxnSpPr>
          <p:nvPr/>
        </p:nvCxnSpPr>
        <p:spPr>
          <a:xfrm rot="10800000">
            <a:off x="5546357" y="3080331"/>
            <a:ext cx="1088100" cy="966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45" name="Google Shape;245;p25"/>
          <p:cNvCxnSpPr/>
          <p:nvPr/>
        </p:nvCxnSpPr>
        <p:spPr>
          <a:xfrm rot="10800000" flipH="1">
            <a:off x="5708062" y="1770459"/>
            <a:ext cx="1125000" cy="2070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46" name="Google Shape;246;p25"/>
          <p:cNvSpPr txBox="1"/>
          <p:nvPr/>
        </p:nvSpPr>
        <p:spPr>
          <a:xfrm>
            <a:off x="6724705" y="1963012"/>
            <a:ext cx="828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Websocket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634457" y="3150381"/>
            <a:ext cx="1125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Webserver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7918977" y="3203504"/>
            <a:ext cx="7962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Datenbank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956414" y="3099259"/>
            <a:ext cx="828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Unity-Client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800375" y="1933775"/>
            <a:ext cx="14052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Konsolen Programm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5058932" y="1130500"/>
            <a:ext cx="9501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  <a:endParaRPr sz="1500" b="1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552699" y="1188082"/>
            <a:ext cx="1125000" cy="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 sz="1500" b="1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25"/>
          <p:cNvCxnSpPr/>
          <p:nvPr/>
        </p:nvCxnSpPr>
        <p:spPr>
          <a:xfrm>
            <a:off x="5185386" y="2140844"/>
            <a:ext cx="84900" cy="4245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25"/>
          <p:cNvCxnSpPr/>
          <p:nvPr/>
        </p:nvCxnSpPr>
        <p:spPr>
          <a:xfrm rot="-5400000">
            <a:off x="7441353" y="2342710"/>
            <a:ext cx="228000" cy="185700"/>
          </a:xfrm>
          <a:prstGeom prst="curvedConnector3">
            <a:avLst>
              <a:gd name="adj1" fmla="val 6981"/>
            </a:avLst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5"/>
          <p:cNvCxnSpPr/>
          <p:nvPr/>
        </p:nvCxnSpPr>
        <p:spPr>
          <a:xfrm rot="-5400000" flipH="1">
            <a:off x="7385501" y="2069221"/>
            <a:ext cx="307800" cy="217500"/>
          </a:xfrm>
          <a:prstGeom prst="curvedConnector3">
            <a:avLst>
              <a:gd name="adj1" fmla="val 12068"/>
            </a:avLst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pic>
        <p:nvPicPr>
          <p:cNvPr id="3" name="Grafik 2" descr="Dokument Silhouette">
            <a:extLst>
              <a:ext uri="{FF2B5EF4-FFF2-40B4-BE49-F238E27FC236}">
                <a16:creationId xmlns:a16="http://schemas.microsoft.com/office/drawing/2014/main" id="{5953570A-D0B3-9A8B-091E-4F4693D8C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02" y="2520152"/>
            <a:ext cx="605657" cy="605657"/>
          </a:xfrm>
          <a:prstGeom prst="rect">
            <a:avLst/>
          </a:prstGeom>
        </p:spPr>
      </p:pic>
      <p:pic>
        <p:nvPicPr>
          <p:cNvPr id="4" name="Grafik 3" descr="Dokument Silhouette">
            <a:extLst>
              <a:ext uri="{FF2B5EF4-FFF2-40B4-BE49-F238E27FC236}">
                <a16:creationId xmlns:a16="http://schemas.microsoft.com/office/drawing/2014/main" id="{11BFBEB5-F116-599A-4977-559A8F04B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7909" y="2695059"/>
            <a:ext cx="605657" cy="605657"/>
          </a:xfrm>
          <a:prstGeom prst="rect">
            <a:avLst/>
          </a:prstGeom>
        </p:spPr>
      </p:pic>
      <p:pic>
        <p:nvPicPr>
          <p:cNvPr id="2" name="Grafik 1" descr="Dokument Silhouette">
            <a:extLst>
              <a:ext uri="{FF2B5EF4-FFF2-40B4-BE49-F238E27FC236}">
                <a16:creationId xmlns:a16="http://schemas.microsoft.com/office/drawing/2014/main" id="{BFA0420D-B598-8AFC-56A0-705F344C0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6472" y="2695058"/>
            <a:ext cx="605657" cy="605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8 0.00308 L 0.00018 0.00308 C -0.00017 0.00864 0.00018 0.01481 -0.00052 0.02037 C -0.00104 0.02469 -0.00243 0.0287 -0.0033 0.03271 C -0.00677 0.04753 -0.00191 0.02746 -0.00625 0.0429 C -0.00659 0.04382 -0.00642 0.04506 -0.00677 0.04598 C -0.00781 0.04814 -0.00902 0.04814 -0.01024 0.04907 C -0.01111 0.04969 -0.0118 0.05061 -0.01267 0.05123 C -0.01336 0.05154 -0.01423 0.05185 -0.01493 0.05216 C -0.02048 0.05493 -0.00989 0.05092 -0.02309 0.05524 C -0.02569 0.05802 -0.02586 0.05864 -0.02882 0.06049 C -0.02951 0.0608 -0.03038 0.06111 -0.03107 0.06142 C -0.03472 0.06265 -0.03646 0.06265 -0.04027 0.06358 C -0.04461 0.06296 -0.04878 0.06296 -0.05312 0.06234 C -0.05399 0.06234 -0.05503 0.06172 -0.0559 0.06142 C -0.05711 0.06111 -0.05833 0.0608 -0.05937 0.06049 C -0.06059 0.05956 -0.06163 0.05895 -0.06284 0.05833 C -0.06892 0.05524 -0.07187 0.05432 -0.07725 0.05216 C -0.07795 0.05154 -0.07847 0.0503 -0.07899 0.05 C -0.08038 0.04938 -0.08194 0.05 -0.08316 0.04907 C -0.08524 0.04722 -0.08663 0.0429 -0.08889 0.04197 C -0.09218 0.04043 -0.09045 0.04135 -0.09409 0.03888 C -0.09618 0.0358 -0.09757 0.03425 -0.0993 0.03055 C -0.10191 0.0253 -0.09878 0.02932 -0.10225 0.02561 C -0.10243 0.02407 -0.10243 0.02253 -0.10277 0.02129 C -0.1033 0.01944 -0.1059 0.0145 -0.10677 0.01327 C -0.11146 0.0074 -0.10694 0.01512 -0.10902 0.01111 " pathEditMode="relative" ptsTypes="AAAAAAAAAAAAAAAAAAAAAAAAAAA">
                                      <p:cBhvr>
                                        <p:cTn id="5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092 L -0.0033 0.00123 C -0.00226 0.00432 -0.00104 0.0074 3.33333E-6 0.01111 C 0.00069 0.01296 0.00086 0.01635 0.00121 0.01821 C 0.00225 0.02314 0.00521 0.02932 0.00642 0.03271 C 0.00677 0.03364 0.00711 0.03487 0.00764 0.0358 C 0.01128 0.04228 0.01059 0.04135 0.01458 0.04691 C 0.01527 0.04814 0.01614 0.04907 0.01684 0.05 C 0.01736 0.05092 0.01805 0.05154 0.01857 0.05216 C 0.02934 0.06728 0.02083 0.0574 0.02847 0.0645 C 0.02934 0.06543 0.03021 0.06697 0.03125 0.06759 C 0.03229 0.06821 0.03316 0.06821 0.0342 0.06851 C 0.03611 0.06944 0.03802 0.07037 0.03993 0.0716 C 0.04114 0.07253 0.04218 0.07407 0.0434 0.07469 C 0.04687 0.07716 0.04757 0.07685 0.05086 0.07777 C 0.05434 0.07901 0.06319 0.08302 0.06545 0.08395 C 0.07743 0.09043 0.06493 0.08426 0.07691 0.08919 C 0.08767 0.09382 0.07343 0.08888 0.08628 0.09321 C 0.09027 0.09475 0.09184 0.09475 0.09652 0.09537 C 0.10555 0.09938 0.09878 0.09691 0.11336 0.09845 C 0.11562 0.09876 0.11805 0.09938 0.12031 0.09938 L 0.16198 0.10154 C 0.16267 0.10185 0.16336 0.10277 0.16423 0.10247 C 0.16979 0.10216 0.17639 0.10185 0.18211 0.09938 C 0.18455 0.09845 0.1868 0.09814 0.18906 0.09629 C 0.19323 0.09351 0.19097 0.09475 0.196 0.09321 C 0.1967 0.09259 0.19757 0.09166 0.19826 0.09135 C 0.19948 0.09074 0.20069 0.09074 0.20173 0.09012 C 0.20277 0.08981 0.2059 0.08888 0.20694 0.08827 C 0.20798 0.08765 0.20885 0.08672 0.20989 0.08611 C 0.21059 0.0858 0.21146 0.08549 0.21215 0.08518 C 0.21336 0.08456 0.21441 0.08364 0.21562 0.08302 C 0.21684 0.0824 0.21857 0.08179 0.21979 0.08086 C 0.22048 0.08055 0.22118 0.07963 0.22205 0.07901 C 0.22361 0.07777 0.225 0.07747 0.22673 0.07685 " pathEditMode="relative" rAng="0" ptsTypes="AAAAAAAAAAAAAAAAAAAAAAAAAAAAAAAAAAA">
                                      <p:cBhvr>
                                        <p:cTn id="6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506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092 L -0.0033 0.00092 C -0.00226 0.00432 -0.00104 0.0074 -2.77778E-7 0.01111 C 0.00069 0.01296 0.00087 0.01635 0.00122 0.01821 C 0.00226 0.02314 0.00521 0.02932 0.00642 0.03271 C 0.00677 0.03364 0.00712 0.03487 0.00764 0.0358 C 0.01129 0.04228 0.01059 0.04135 0.01458 0.04691 C 0.01528 0.04814 0.01615 0.04907 0.01684 0.05 C 0.01736 0.05092 0.01806 0.05154 0.01858 0.05216 C 0.02934 0.06728 0.02083 0.0574 0.02847 0.0645 C 0.02934 0.06543 0.03021 0.06697 0.03125 0.06759 C 0.03229 0.06821 0.03316 0.06821 0.0342 0.06851 C 0.03611 0.06944 0.03802 0.07037 0.03993 0.0716 C 0.04115 0.07253 0.04219 0.07407 0.0434 0.07469 C 0.04688 0.07716 0.04757 0.07685 0.05087 0.07777 C 0.05434 0.07901 0.06319 0.08302 0.06545 0.08395 C 0.07743 0.09043 0.06493 0.08426 0.07691 0.08919 C 0.08767 0.09382 0.07344 0.08888 0.08629 0.09321 C 0.09028 0.09475 0.09184 0.09475 0.09653 0.09537 C 0.10556 0.09938 0.09879 0.09691 0.11337 0.09845 C 0.11563 0.09876 0.11806 0.09938 0.12031 0.09938 L 0.16198 0.10154 C 0.16267 0.10185 0.16337 0.10277 0.16424 0.10247 C 0.16979 0.10216 0.17639 0.10185 0.18212 0.09938 C 0.18455 0.09845 0.18681 0.09814 0.18906 0.09629 C 0.19323 0.09351 0.19097 0.09475 0.19601 0.09321 C 0.1967 0.09259 0.19757 0.09166 0.19826 0.09135 C 0.19948 0.09074 0.20069 0.09074 0.20174 0.09012 C 0.20278 0.08981 0.2059 0.08888 0.20694 0.08827 C 0.20799 0.08765 0.20885 0.08672 0.2099 0.08611 C 0.21059 0.0858 0.21146 0.08549 0.21215 0.08518 C 0.21337 0.08456 0.21441 0.08364 0.21563 0.08302 C 0.21684 0.0824 0.21858 0.08179 0.21979 0.08086 C 0.22049 0.08055 0.22118 0.07963 0.22205 0.07901 C 0.22361 0.07777 0.225 0.07747 0.22674 0.07685 " pathEditMode="relative" ptsTypes="AAAAAAAAAAAAAAAAAAAAAAAAAAAAAAAAAAA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2795 0.07901 L 0.22795 0.07901 C 0.23611 0.07932 0.24444 0.08055 0.25278 0.07993 C 0.25764 0.07963 0.26858 0.07314 0.2724 0.06975 C 0.27778 0.0645 0.28281 0.05802 0.28802 0.05216 C 0.29045 0.04228 0.29358 0.03271 0.29549 0.02253 C 0.29705 0.01388 0.29688 0.00463 0.29774 -0.00432 C 0.30104 -0.03889 0.30087 -0.03457 0.3059 -0.07315 C 0.30799 -0.10772 0.31042 -0.14321 0.3099 -0.17809 C 0.30972 -0.19445 0.30885 -0.21142 0.30642 -0.22747 C 0.30434 -0.24136 0.30104 -0.25525 0.2967 -0.2676 C 0.2941 -0.27408 0.28629 -0.28272 0.28629 -0.28272 " pathEditMode="relative" ptsTypes="AAAAAAAAAAAA">
                                      <p:cBhvr>
                                        <p:cTn id="7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8455 -0.28581 L 0.28455 -0.28581 C 0.28281 -0.28642 0.2809 -0.28704 0.27934 -0.28797 C 0.27847 -0.28828 0.27778 -0.28951 0.27691 -0.28982 C 0.27569 -0.29074 0.27431 -0.29136 0.27292 -0.29198 C 0.26979 -0.29568 0.2724 -0.29321 0.26771 -0.29507 C 0.26632 -0.29568 0.2651 -0.29661 0.26372 -0.29723 C 0.26094 -0.29784 0.25434 -0.29939 0.25087 -0.3 C 0.24184 -0.29939 0.22691 -0.29877 0.21684 -0.29599 C 0.21545 -0.29568 0.21406 -0.29537 0.21285 -0.29507 C 0.21129 -0.29445 0.20972 -0.29352 0.20816 -0.29291 C 0.20451 -0.29198 0.20052 -0.29105 0.19722 -0.28982 C 0.19618 -0.28951 0.19531 -0.2892 0.19427 -0.28889 C 0.19288 -0.28858 0.19149 -0.28828 0.19028 -0.28797 C 0.18906 -0.28766 0.18785 -0.28735 0.18681 -0.28673 C 0.18576 -0.28612 0.1849 -0.2855 0.18385 -0.28488 C 0.17396 -0.27902 0.18646 -0.28735 0.17465 -0.27963 C 0.16476 -0.27346 0.16875 -0.2747 0.15729 -0.27037 C 0.15573 -0.27007 0.15417 -0.27007 0.1526 -0.26945 C 0.15087 -0.26883 0.14913 -0.26791 0.1474 -0.26729 C 0.14583 -0.26698 0.14427 -0.26698 0.14288 -0.26636 C 0.13819 -0.26513 0.13073 -0.26235 0.12552 -0.26019 C 0.1224 -0.25895 0.11927 -0.2571 0.11615 -0.25618 C 0.1059 -0.25309 0.11875 -0.2571 0.1099 -0.25402 C 0.10868 -0.25371 0.10747 -0.2534 0.10642 -0.25309 C 0.10451 -0.25247 0.10243 -0.25186 0.10052 -0.25093 C 0.1 -0.25093 0.09948 -0.25031 0.09879 -0.25 C 0.09809 -0.2497 0.09653 -0.24908 0.09653 -0.24908 L 0.07986 -0.24476 " pathEditMode="relative" ptsTypes="AAAAAAAAAAAAAAAAAAAAAAAAAAA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455 -0.24784 L 0.08455 -0.24784 C 0.08247 -0.24692 0.08056 -0.2463 0.07865 -0.24476 C 0.07656 -0.24352 0.07431 -0.23982 0.07292 -0.23673 C 0.0724 -0.2355 0.07222 -0.23395 0.0717 -0.23272 C 0.07135 -0.23149 0.07101 -0.23056 0.07049 -0.22932 C 0.06927 -0.22007 0.07118 -0.23149 0.06771 -0.22007 C 0.06476 -0.21081 0.06979 -0.22099 0.06528 -0.21297 C 0.06493 -0.20988 0.06458 -0.20679 0.06424 -0.20371 C 0.06372 -0.20031 0.06285 -0.19692 0.0625 -0.19352 C 0.06181 -0.1892 0.06094 -0.17902 0.06076 -0.17377 C 0.06024 -0.16389 0.05955 -0.14414 0.05955 -0.14414 C 0.05938 -0.125 0.05885 -0.10556 0.05903 -0.08642 C 0.05903 -0.06328 0.06007 -0.03982 0.06007 -0.01636 " pathEditMode="relative" ptsTypes="AAAAAAAAAAAAAA">
                                      <p:cBhvr>
                                        <p:cTn id="8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25 0.07963 L 0.22725 0.07963 C 0.225 0.08086 0.22291 0.08148 0.22083 0.08271 C 0.21979 0.08364 0.21892 0.08487 0.21788 0.0858 C 0.21736 0.08642 0.21666 0.08642 0.21614 0.08703 C 0.2151 0.08765 0.21423 0.08827 0.21319 0.08888 C 0.2125 0.0895 0.21163 0.0895 0.21093 0.09012 C 0.20955 0.09105 0.20816 0.09228 0.20677 0.09321 C 0.20503 0.09413 0.2033 0.09413 0.20156 0.09506 C 0.2 0.09598 0.19861 0.09784 0.19687 0.09814 C 0.19427 0.09907 0.19149 0.09907 0.18871 0.09938 C 0.17205 0.1074 0.19201 0.09784 0.17656 0.10432 C 0.16823 0.10802 0.17673 0.10555 0.1684 0.10771 C 0.16493 0.10709 0.16146 0.10709 0.15798 0.10648 C 0.1434 0.10401 0.15868 0.10463 0.14409 0.10339 C 0.13819 0.10308 0.13246 0.10277 0.12656 0.10247 C 0.11979 0.10123 0.1184 0.10123 0.11093 0.09938 C 0.10729 0.09845 0.10347 0.09722 0.09982 0.09629 C 0.08889 0.09321 0.07222 0.09012 0.06267 0.0858 L 0.05798 0.08395 C 0.05486 0.08086 0.05156 0.07808 0.04861 0.07438 C 0.04132 0.06543 0.0309 0.05216 0.02361 0.0466 C 0.02066 0.04413 0.01736 0.04197 0.01441 0.0395 C 0.01232 0.03765 0.01041 0.03549 0.0085 0.03333 C 0.00625 0.03055 0.00434 0.02839 0.00225 0.025 C -0.00539 0.01327 0.00555 0.02963 -0.0007 0.01882 C -0.00087 0.01851 -0.00104 0.01882 -0.00122 0.01882 " pathEditMode="relative" ptsTypes="AAAAAAAAAAAAAAAAAAAAAAAAAAA">
                                      <p:cBhvr>
                                        <p:cTn id="9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246" grpId="0"/>
      <p:bldP spid="244" grpId="0"/>
      <p:bldP spid="247" grpId="0"/>
      <p:bldP spid="248" grpId="0"/>
      <p:bldP spid="249" grpId="0"/>
      <p:bldP spid="250" grpId="0"/>
      <p:bldP spid="2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Kommunikation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Zur Minimierung von Aufrufen wird der Benutzername beim Anmelden am Websocket Server zur Überprüfung mit gesendet 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Transfer Klassen für Karten und Figur Objekte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Jede Figur hat einen eindeutigen Schlüssel um wiedererkennbar zu sein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Clients authentifizieren sich mit seinem SessionKey</a:t>
            </a:r>
            <a:endParaRPr dirty="0">
              <a:solidFill>
                <a:srgbClr val="1A237E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so wird der Client der die änderung erstellte nicht informiert</a:t>
            </a:r>
            <a:endParaRPr dirty="0">
              <a:solidFill>
                <a:srgbClr val="3F51B5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alle anderen werden über den WebSocket informiert</a:t>
            </a:r>
            <a:endParaRPr dirty="0">
              <a:solidFill>
                <a:srgbClr val="3F51B5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So kann sichergestellt werden, dass der Webserver nicht einfach so manipuliert wird</a:t>
            </a:r>
            <a:endParaRPr dirty="0">
              <a:solidFill>
                <a:srgbClr val="3F51B5"/>
              </a:solidFill>
            </a:endParaRPr>
          </a:p>
        </p:txBody>
      </p:sp>
      <p:sp>
        <p:nvSpPr>
          <p:cNvPr id="262" name="Google Shape;2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A237E"/>
                </a:solidFill>
              </a:rPr>
              <a:t>Ende</a:t>
            </a:r>
            <a:endParaRPr>
              <a:solidFill>
                <a:srgbClr val="1A237E"/>
              </a:solidFill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1"/>
          </p:nvPr>
        </p:nvSpPr>
        <p:spPr>
          <a:xfrm>
            <a:off x="311700" y="115048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Fragen würden uns freuen!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266175" y="2309475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3" y="2698675"/>
            <a:ext cx="3971963" cy="2146525"/>
          </a:xfrm>
          <a:prstGeom prst="rect">
            <a:avLst/>
          </a:prstGeom>
          <a:noFill/>
          <a:ln>
            <a:noFill/>
          </a:ln>
          <a:effectLst>
            <a:outerShdw blurRad="57150" dist="95250" dir="3360000" algn="bl" rotWithShape="0">
              <a:srgbClr val="000000">
                <a:alpha val="56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14750" y="1528975"/>
            <a:ext cx="3962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Ziel:</a:t>
            </a:r>
            <a:endParaRPr sz="16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2D basiertes TTRPG DnD in 3D bringen</a:t>
            </a:r>
            <a:endParaRPr sz="16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19042" t="19044" r="2074" b="4990"/>
          <a:stretch/>
        </p:blipFill>
        <p:spPr>
          <a:xfrm>
            <a:off x="4830325" y="2698675"/>
            <a:ext cx="3962698" cy="2146524"/>
          </a:xfrm>
          <a:prstGeom prst="rect">
            <a:avLst/>
          </a:prstGeom>
          <a:noFill/>
          <a:ln>
            <a:noFill/>
          </a:ln>
          <a:effectLst>
            <a:outerShdw blurRad="57150" dist="95250" dir="3360000" algn="bl" rotWithShape="0">
              <a:srgbClr val="000000">
                <a:alpha val="56000"/>
              </a:srgbClr>
            </a:outerShdw>
          </a:effectLst>
        </p:spPr>
      </p:pic>
      <p:sp>
        <p:nvSpPr>
          <p:cNvPr id="82" name="Google Shape;82;p15"/>
          <p:cNvSpPr txBox="1"/>
          <p:nvPr/>
        </p:nvSpPr>
        <p:spPr>
          <a:xfrm>
            <a:off x="78950" y="2378150"/>
            <a:ext cx="450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Roll20:</a:t>
            </a:r>
            <a:r>
              <a:rPr lang="de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Standart Software für 2D Maps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686175" y="2378150"/>
            <a:ext cx="425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Int-5:</a:t>
            </a:r>
            <a:r>
              <a:rPr lang="de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Unsere Software für 3D Maps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Allgemeine Infos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70750" y="1465500"/>
            <a:ext cx="409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27500" y="1410700"/>
            <a:ext cx="4144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Aufgabenteilung: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Backend - Johann Kaufmann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Server-Client Kommunikation - Andreas Albrecht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Frontend - Daniel Lekomzew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Datenbank: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605150" y="1465500"/>
            <a:ext cx="38673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IDE: 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Rider/Visual Studio 2022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Programmiersprache: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Frontend: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Unity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113775" y="44389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825" y="1834083"/>
            <a:ext cx="357875" cy="3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4313" y="2460888"/>
            <a:ext cx="576901" cy="57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500" y="2918974"/>
            <a:ext cx="984225" cy="4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6">
            <a:alphaModFix/>
          </a:blip>
          <a:srcRect r="66671"/>
          <a:stretch/>
        </p:blipFill>
        <p:spPr>
          <a:xfrm>
            <a:off x="6869688" y="3337125"/>
            <a:ext cx="466176" cy="5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Visual Studio – Wikipedia">
            <a:extLst>
              <a:ext uri="{FF2B5EF4-FFF2-40B4-BE49-F238E27FC236}">
                <a16:creationId xmlns:a16="http://schemas.microsoft.com/office/drawing/2014/main" id="{79879210-E236-A12A-5124-F4395CF9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25" y="1486662"/>
            <a:ext cx="357875" cy="3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6890675" y="1332000"/>
            <a:ext cx="22092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Nach start des Programms im Hauptmenü.</a:t>
            </a:r>
            <a:endParaRPr sz="15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Menüpunkte</a:t>
            </a:r>
            <a:endParaRPr sz="1500" b="1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Beitreten der Session/Map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Einstellungen zur Auflösung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/Grafik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Exit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8649"/>
            <a:ext cx="6876805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6975"/>
            <a:ext cx="6890670" cy="38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6972"/>
            <a:ext cx="6876800" cy="3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" y="1276979"/>
            <a:ext cx="6870804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76975"/>
            <a:ext cx="6883618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76976"/>
            <a:ext cx="6883625" cy="3865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Hauptmenü</a:t>
            </a:r>
            <a:endParaRPr b="1"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05300" y="500925"/>
            <a:ext cx="37065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Anlegen neuer Map</a:t>
            </a:r>
            <a:endParaRPr b="1"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05300" y="1147125"/>
            <a:ext cx="37065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Wenn keine Map vorhanden: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D9D9D9"/>
                </a:solidFill>
              </a:rPr>
              <a:t>Im geöffnetem Popup kann neue Map erstellt werden.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Wenn Map vorhanden: 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 dirty="0">
                <a:solidFill>
                  <a:srgbClr val="D9D9D9"/>
                </a:solidFill>
              </a:rPr>
              <a:t>Durch drücken auf “Change grid size” kann Popup wieder geöffnet werden</a:t>
            </a:r>
            <a:endParaRPr sz="1600" dirty="0">
              <a:solidFill>
                <a:srgbClr val="D9D9D9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900" y="147397"/>
            <a:ext cx="1857025" cy="1044125"/>
          </a:xfrm>
          <a:prstGeom prst="rect">
            <a:avLst/>
          </a:prstGeom>
          <a:noFill/>
          <a:ln>
            <a:noFill/>
          </a:ln>
          <a:effectLst>
            <a:outerShdw blurRad="57150" dist="57150" dir="33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19" y="4286269"/>
            <a:ext cx="4012500" cy="690700"/>
          </a:xfrm>
          <a:prstGeom prst="rect">
            <a:avLst/>
          </a:prstGeom>
          <a:noFill/>
          <a:ln>
            <a:noFill/>
          </a:ln>
          <a:effectLst>
            <a:outerShdw blurRad="57150" dist="66675" dir="3060000" algn="bl" rotWithShape="0">
              <a:srgbClr val="000000">
                <a:alpha val="57000"/>
              </a:srgbClr>
            </a:outerShdw>
          </a:effectLst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13" y="1463374"/>
            <a:ext cx="4539126" cy="2551051"/>
          </a:xfrm>
          <a:prstGeom prst="rect">
            <a:avLst/>
          </a:prstGeom>
          <a:noFill/>
          <a:ln>
            <a:noFill/>
          </a:ln>
          <a:effectLst>
            <a:outerShdw blurRad="71438" dist="95250" dir="324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Ändern der Map</a:t>
            </a:r>
            <a:endParaRPr b="1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651175" y="286325"/>
            <a:ext cx="42600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</a:rPr>
              <a:t>Zwei Tools zum ändern</a:t>
            </a:r>
            <a:endParaRPr sz="1500" b="1" dirty="0">
              <a:solidFill>
                <a:srgbClr val="1A237E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1A237E"/>
              </a:buClr>
              <a:buSzPts val="1500"/>
              <a:buChar char="-"/>
            </a:pPr>
            <a:r>
              <a:rPr lang="de" sz="1500" i="1" dirty="0">
                <a:solidFill>
                  <a:srgbClr val="1A237E"/>
                </a:solidFill>
              </a:rPr>
              <a:t>Intrude</a:t>
            </a:r>
            <a:endParaRPr sz="1500" i="1" dirty="0">
              <a:solidFill>
                <a:srgbClr val="1A237E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Erniedrigt das Viereck auf das man klickt</a:t>
            </a:r>
            <a:endParaRPr sz="1400" dirty="0">
              <a:solidFill>
                <a:srgbClr val="3F51B5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1A237E"/>
              </a:buClr>
              <a:buSzPts val="1500"/>
              <a:buChar char="-"/>
            </a:pPr>
            <a:r>
              <a:rPr lang="de" sz="1500" i="1" dirty="0">
                <a:solidFill>
                  <a:srgbClr val="1A237E"/>
                </a:solidFill>
              </a:rPr>
              <a:t>Extrude</a:t>
            </a:r>
            <a:endParaRPr sz="1500" i="1" dirty="0">
              <a:solidFill>
                <a:srgbClr val="1A237E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Erhöht das Viereck auf das man klickt</a:t>
            </a:r>
            <a:endParaRPr sz="1400" dirty="0">
              <a:solidFill>
                <a:srgbClr val="3F51B5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50216"/>
          <a:stretch/>
        </p:blipFill>
        <p:spPr>
          <a:xfrm>
            <a:off x="2436163" y="1757974"/>
            <a:ext cx="780575" cy="758525"/>
          </a:xfrm>
          <a:prstGeom prst="rect">
            <a:avLst/>
          </a:prstGeom>
          <a:noFill/>
          <a:ln>
            <a:noFill/>
          </a:ln>
          <a:effectLst>
            <a:outerShdw blurRad="57150" dist="85725" dir="34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t="50216"/>
          <a:stretch/>
        </p:blipFill>
        <p:spPr>
          <a:xfrm>
            <a:off x="613400" y="1757976"/>
            <a:ext cx="780575" cy="758525"/>
          </a:xfrm>
          <a:prstGeom prst="rect">
            <a:avLst/>
          </a:prstGeom>
          <a:noFill/>
          <a:ln>
            <a:noFill/>
          </a:ln>
          <a:effectLst>
            <a:outerShdw blurRad="57150" dist="95250" dir="34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" name="Google Shape;130;p19"/>
          <p:cNvSpPr txBox="1"/>
          <p:nvPr/>
        </p:nvSpPr>
        <p:spPr>
          <a:xfrm>
            <a:off x="588925" y="2645025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Intrude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411713" y="2645025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Extrude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25" y="2645025"/>
            <a:ext cx="1477049" cy="2215550"/>
          </a:xfrm>
          <a:prstGeom prst="rect">
            <a:avLst/>
          </a:prstGeom>
          <a:noFill/>
          <a:ln>
            <a:noFill/>
          </a:ln>
          <a:effectLst>
            <a:outerShdw blurRad="57150" dist="76200" dir="324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825" y="2645000"/>
            <a:ext cx="1477050" cy="2215600"/>
          </a:xfrm>
          <a:prstGeom prst="rect">
            <a:avLst/>
          </a:prstGeom>
          <a:noFill/>
          <a:ln>
            <a:noFill/>
          </a:ln>
          <a:effectLst>
            <a:outerShdw blurRad="57150" dist="85725" dir="246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10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Platzieren und ändern von Figuren</a:t>
            </a:r>
            <a:endParaRPr b="1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20775" y="173660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Tool zum ändern von Figuren: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600"/>
              <a:buChar char="-"/>
            </a:pPr>
            <a:r>
              <a:rPr lang="de" sz="1600" i="1" dirty="0">
                <a:solidFill>
                  <a:srgbClr val="EFEFEF"/>
                </a:solidFill>
              </a:rPr>
              <a:t>Place</a:t>
            </a:r>
            <a:endParaRPr sz="1600" i="1" dirty="0">
              <a:solidFill>
                <a:srgbClr val="EFEFE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Platzieren von Figuren</a:t>
            </a:r>
            <a:endParaRPr sz="1400" dirty="0">
              <a:solidFill>
                <a:srgbClr val="D9D9D9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-"/>
            </a:pPr>
            <a:r>
              <a:rPr lang="de" sz="1600" i="1" dirty="0">
                <a:solidFill>
                  <a:srgbClr val="F3F3F3"/>
                </a:solidFill>
              </a:rPr>
              <a:t>Select</a:t>
            </a:r>
            <a:endParaRPr sz="1600" i="1" dirty="0">
              <a:solidFill>
                <a:srgbClr val="F3F3F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Verschieben von Figuren</a:t>
            </a:r>
            <a:endParaRPr sz="1400" dirty="0">
              <a:solidFill>
                <a:srgbClr val="D9D9D9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-"/>
            </a:pPr>
            <a:r>
              <a:rPr lang="de" sz="1600" i="1" dirty="0">
                <a:solidFill>
                  <a:srgbClr val="F3F3F3"/>
                </a:solidFill>
              </a:rPr>
              <a:t>Paint</a:t>
            </a:r>
            <a:endParaRPr sz="1600" i="1" dirty="0">
              <a:solidFill>
                <a:srgbClr val="F3F3F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Färben von Figuren</a:t>
            </a:r>
            <a:endParaRPr sz="1400" dirty="0">
              <a:solidFill>
                <a:srgbClr val="D9D9D9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t="62360" b="19897"/>
          <a:stretch/>
        </p:blipFill>
        <p:spPr>
          <a:xfrm>
            <a:off x="492735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t="82258"/>
          <a:stretch/>
        </p:blipFill>
        <p:spPr>
          <a:xfrm>
            <a:off x="789705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2952" b="79305"/>
          <a:stretch/>
        </p:blipFill>
        <p:spPr>
          <a:xfrm>
            <a:off x="641220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25" y="1462375"/>
            <a:ext cx="1587200" cy="3514025"/>
          </a:xfrm>
          <a:prstGeom prst="rect">
            <a:avLst/>
          </a:prstGeom>
          <a:noFill/>
          <a:ln>
            <a:noFill/>
          </a:ln>
          <a:effectLst>
            <a:outerShdw blurRad="57150" dist="104775" dir="2460000" algn="bl" rotWithShape="0">
              <a:srgbClr val="000000">
                <a:alpha val="49000"/>
              </a:srgbClr>
            </a:outerShdw>
          </a:effectLst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575" y="1462375"/>
            <a:ext cx="2603364" cy="3514025"/>
          </a:xfrm>
          <a:prstGeom prst="rect">
            <a:avLst/>
          </a:prstGeom>
          <a:noFill/>
          <a:ln>
            <a:noFill/>
          </a:ln>
          <a:effectLst>
            <a:outerShdw blurRad="57150" dist="104775" dir="2460000" algn="bl" rotWithShape="0">
              <a:srgbClr val="000000">
                <a:alpha val="52999"/>
              </a:srgbClr>
            </a:outerShdw>
          </a:effectLst>
        </p:spPr>
      </p:pic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Bewegen einer Figur</a:t>
            </a:r>
            <a:endParaRPr b="1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00" y="1488775"/>
            <a:ext cx="2015325" cy="2165950"/>
          </a:xfrm>
          <a:prstGeom prst="rect">
            <a:avLst/>
          </a:prstGeom>
          <a:noFill/>
          <a:ln>
            <a:noFill/>
          </a:ln>
          <a:effectLst>
            <a:outerShdw blurRad="57150" dist="95250" dir="2460000" algn="bl" rotWithShape="0">
              <a:srgbClr val="000000">
                <a:alpha val="56000"/>
              </a:srgbClr>
            </a:outerShdw>
          </a:effectLst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550" y="1309563"/>
            <a:ext cx="1431000" cy="1788725"/>
          </a:xfrm>
          <a:prstGeom prst="rect">
            <a:avLst/>
          </a:prstGeom>
          <a:noFill/>
          <a:ln>
            <a:noFill/>
          </a:ln>
          <a:effectLst>
            <a:outerShdw blurRad="57150" dist="95250" dir="318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4" name="Google Shape;154;p21"/>
          <p:cNvCxnSpPr>
            <a:endCxn id="153" idx="1"/>
          </p:cNvCxnSpPr>
          <p:nvPr/>
        </p:nvCxnSpPr>
        <p:spPr>
          <a:xfrm rot="10800000" flipH="1">
            <a:off x="4651250" y="2203925"/>
            <a:ext cx="2232300" cy="2766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525" y="3283225"/>
            <a:ext cx="1431000" cy="1788738"/>
          </a:xfrm>
          <a:prstGeom prst="rect">
            <a:avLst/>
          </a:prstGeom>
          <a:noFill/>
          <a:ln>
            <a:noFill/>
          </a:ln>
          <a:effectLst>
            <a:outerShdw blurRad="57150" dist="95250" dir="306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6" name="Google Shape;156;p21"/>
          <p:cNvCxnSpPr>
            <a:endCxn id="155" idx="1"/>
          </p:cNvCxnSpPr>
          <p:nvPr/>
        </p:nvCxnSpPr>
        <p:spPr>
          <a:xfrm>
            <a:off x="5314625" y="3098194"/>
            <a:ext cx="1542900" cy="10794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50" y="1335550"/>
            <a:ext cx="1431000" cy="1788750"/>
          </a:xfrm>
          <a:prstGeom prst="rect">
            <a:avLst/>
          </a:prstGeom>
          <a:noFill/>
          <a:ln>
            <a:noFill/>
          </a:ln>
          <a:effectLst>
            <a:outerShdw blurRad="57150" dist="95250" dir="324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8" name="Google Shape;158;p21"/>
          <p:cNvCxnSpPr>
            <a:endCxn id="157" idx="3"/>
          </p:cNvCxnSpPr>
          <p:nvPr/>
        </p:nvCxnSpPr>
        <p:spPr>
          <a:xfrm flipH="1">
            <a:off x="2110150" y="1787425"/>
            <a:ext cx="2095200" cy="4425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50" y="3283225"/>
            <a:ext cx="1431000" cy="1788750"/>
          </a:xfrm>
          <a:prstGeom prst="rect">
            <a:avLst/>
          </a:prstGeom>
          <a:noFill/>
          <a:ln>
            <a:noFill/>
          </a:ln>
          <a:effectLst>
            <a:outerShdw blurRad="57150" dist="95250" dir="324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60" name="Google Shape;160;p21"/>
          <p:cNvCxnSpPr>
            <a:endCxn id="159" idx="3"/>
          </p:cNvCxnSpPr>
          <p:nvPr/>
        </p:nvCxnSpPr>
        <p:spPr>
          <a:xfrm flipH="1">
            <a:off x="2110150" y="2935000"/>
            <a:ext cx="2130600" cy="12426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249075" y="19570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WebService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4801250" y="461900"/>
            <a:ext cx="3403200" cy="17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Benötigt keinen Übergabeparameter und gibt alle gespeicherten GameObjects zurück</a:t>
            </a:r>
            <a:endParaRPr sz="1400" dirty="0">
              <a:solidFill>
                <a:srgbClr val="3F51B5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13875" y="1869325"/>
            <a:ext cx="41022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Basis Pfad /DnD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GET, PUT und POST je nach Bereich unter dem gleichen Pfad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Alle Pfade: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/DnD/Map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/DnD/User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/DnD/TestConnection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/DnD/Map/Exists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/DnD/GameObject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804650" y="2242175"/>
            <a:ext cx="30219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Benötigt ein GameObject als Übergabeparameter und versucht ein GameObject mit gleicher GUID zu überspeichern</a:t>
            </a:r>
            <a:endParaRPr sz="150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779675" y="3610550"/>
            <a:ext cx="3718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Benötigt ein GameObject als Übergabeparameter und fügt ein neues GameObject zu der Liste der gespeicherten Objekte hinzu</a:t>
            </a:r>
            <a:endParaRPr sz="150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609075" y="925837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9FA8DA"/>
          </a:solidFill>
          <a:ln>
            <a:noFill/>
          </a:ln>
          <a:effectLst>
            <a:outerShdw blurRad="57150" dist="57150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609075" y="3578025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7986CB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599450" y="2198787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C5CAE9"/>
          </a:solidFill>
          <a:ln>
            <a:noFill/>
          </a:ln>
          <a:effectLst>
            <a:outerShdw blurRad="57150" dist="76200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667575" y="969487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5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4667575" y="3621675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57950" y="2242438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572000" y="373325"/>
            <a:ext cx="374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Beispiel /DnD/GameObject:</a:t>
            </a:r>
            <a:endParaRPr sz="13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2" grpId="0" animBg="1"/>
      <p:bldP spid="173" grpId="0" animBg="1"/>
      <p:bldP spid="174" grpId="0" animBg="1"/>
      <p:bldP spid="175" grpId="0"/>
      <p:bldP spid="176" grpId="0"/>
      <p:bldP spid="177" grpId="0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Bildschirmpräsentation (16:9)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Merriweather</vt:lpstr>
      <vt:lpstr>Arial</vt:lpstr>
      <vt:lpstr>Roboto</vt:lpstr>
      <vt:lpstr>Paradigm</vt:lpstr>
      <vt:lpstr>Int -5 Ein 3D D&amp;D Map Maker</vt:lpstr>
      <vt:lpstr>Einleitung</vt:lpstr>
      <vt:lpstr>Allgemeine Infos</vt:lpstr>
      <vt:lpstr>Hauptmenü</vt:lpstr>
      <vt:lpstr>Anlegen neuer Map</vt:lpstr>
      <vt:lpstr>Ändern der Map</vt:lpstr>
      <vt:lpstr>Platzieren und ändern von Figuren</vt:lpstr>
      <vt:lpstr>Bewegen einer Figur</vt:lpstr>
      <vt:lpstr>Connection  - WebService</vt:lpstr>
      <vt:lpstr>Connection - WebSocket</vt:lpstr>
      <vt:lpstr>User Management</vt:lpstr>
      <vt:lpstr>Unity - Server Verbindung</vt:lpstr>
      <vt:lpstr>Kommunikation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 -5 Ein 3D D&amp;D Map Maker</dc:title>
  <cp:lastModifiedBy>Daniel Lekomzew</cp:lastModifiedBy>
  <cp:revision>2</cp:revision>
  <dcterms:modified xsi:type="dcterms:W3CDTF">2023-07-09T18:52:51Z</dcterms:modified>
</cp:coreProperties>
</file>